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9" r:id="rId2"/>
    <p:sldId id="275" r:id="rId3"/>
    <p:sldId id="257" r:id="rId4"/>
    <p:sldId id="281" r:id="rId5"/>
    <p:sldId id="285" r:id="rId6"/>
    <p:sldId id="284" r:id="rId7"/>
    <p:sldId id="286" r:id="rId8"/>
    <p:sldId id="288" r:id="rId9"/>
    <p:sldId id="289" r:id="rId10"/>
    <p:sldId id="290" r:id="rId11"/>
    <p:sldId id="291" r:id="rId12"/>
    <p:sldId id="292" r:id="rId13"/>
    <p:sldId id="262" r:id="rId14"/>
    <p:sldId id="265" r:id="rId15"/>
    <p:sldId id="297" r:id="rId16"/>
    <p:sldId id="296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1A4A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9819" autoAdjust="0"/>
  </p:normalViewPr>
  <p:slideViewPr>
    <p:cSldViewPr>
      <p:cViewPr varScale="1">
        <p:scale>
          <a:sx n="65" d="100"/>
          <a:sy n="65" d="100"/>
        </p:scale>
        <p:origin x="-11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382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189" dirty="0" smtClean="0"/>
              <a:t>2012 </a:t>
            </a:r>
            <a:r>
              <a:rPr lang="en-US" sz="1189" dirty="0"/>
              <a:t>MOHA Proposed Budget</a:t>
            </a:r>
          </a:p>
        </c:rich>
      </c:tx>
      <c:layout>
        <c:manualLayout>
          <c:xMode val="edge"/>
          <c:yMode val="edge"/>
          <c:x val="0.39061339781986065"/>
          <c:y val="3.1172653795411513E-3"/>
        </c:manualLayout>
      </c:layout>
      <c:spPr>
        <a:noFill/>
        <a:ln w="25077">
          <a:noFill/>
        </a:ln>
      </c:spPr>
    </c:title>
    <c:plotArea>
      <c:layout>
        <c:manualLayout>
          <c:layoutTarget val="inner"/>
          <c:xMode val="edge"/>
          <c:yMode val="edge"/>
          <c:x val="0.32977099236641289"/>
          <c:y val="0.23218997361477567"/>
          <c:w val="0.36030534351145038"/>
          <c:h val="0.622691292875990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999FF"/>
            </a:solidFill>
            <a:ln w="12538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6.6113452182703911E-2"/>
                  <c:y val="-3.1124938563686349E-2"/>
                </c:manualLayout>
              </c:layout>
              <c:tx>
                <c:rich>
                  <a:bodyPr/>
                  <a:lstStyle/>
                  <a:p>
                    <a:pPr>
                      <a:defRPr sz="1173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99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Snow Removal, </a:t>
                    </a:r>
                  </a:p>
                  <a:p>
                    <a:pPr>
                      <a:defRPr sz="1173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99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$2,000, 8%</a:t>
                    </a:r>
                  </a:p>
                </c:rich>
              </c:tx>
              <c:numFmt formatCode="0%" sourceLinked="0"/>
              <c:spPr>
                <a:noFill/>
                <a:ln w="25077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2.0348263740820896E-2"/>
                  <c:y val="5.7073278606131678E-2"/>
                </c:manualLayout>
              </c:layout>
              <c:tx>
                <c:rich>
                  <a:bodyPr/>
                  <a:lstStyle/>
                  <a:p>
                    <a:pPr>
                      <a:defRPr sz="1173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99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Landscaping,</a:t>
                    </a:r>
                  </a:p>
                  <a:p>
                    <a:pPr>
                      <a:defRPr sz="1173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99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$6,000, 24%</a:t>
                    </a:r>
                  </a:p>
                </c:rich>
              </c:tx>
              <c:numFmt formatCode="0%" sourceLinked="0"/>
              <c:spPr>
                <a:noFill/>
                <a:ln w="25077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3.7703331818006745E-2"/>
                  <c:y val="-3.9673781202881557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-4.9169319457031402E-3"/>
                  <c:y val="3.4159189046646103E-2"/>
                </c:manualLayout>
              </c:layout>
              <c:tx>
                <c:rich>
                  <a:bodyPr/>
                  <a:lstStyle/>
                  <a:p>
                    <a:pPr>
                      <a:defRPr sz="1173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99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Utilities, </a:t>
                    </a:r>
                  </a:p>
                  <a:p>
                    <a:pPr>
                      <a:defRPr sz="1173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99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$5,000, 20%</a:t>
                    </a:r>
                  </a:p>
                </c:rich>
              </c:tx>
              <c:numFmt formatCode="0%" sourceLinked="0"/>
              <c:spPr>
                <a:noFill/>
                <a:ln w="25077">
                  <a:noFill/>
                </a:ln>
              </c:spPr>
              <c:dLblPos val="bestFit"/>
            </c:dLbl>
            <c:dLbl>
              <c:idx val="4"/>
              <c:layout>
                <c:manualLayout>
                  <c:x val="-1.6603305055078812E-2"/>
                  <c:y val="1.8443166396177286E-2"/>
                </c:manualLayout>
              </c:layout>
              <c:tx>
                <c:rich>
                  <a:bodyPr/>
                  <a:lstStyle/>
                  <a:p>
                    <a:pPr>
                      <a:defRPr sz="1173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99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Insurance, </a:t>
                    </a:r>
                  </a:p>
                  <a:p>
                    <a:pPr>
                      <a:defRPr sz="1173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99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$1,600, 6%</a:t>
                    </a:r>
                  </a:p>
                </c:rich>
              </c:tx>
              <c:numFmt formatCode="0%" sourceLinked="0"/>
              <c:spPr>
                <a:noFill/>
                <a:ln w="25077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8.5053475673394413E-2"/>
                  <c:y val="-7.86537470314512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6"/>
              <c:layout>
                <c:manualLayout>
                  <c:x val="-4.2661613005597877E-2"/>
                  <c:y val="-6.5879483653600399E-2"/>
                </c:manualLayout>
              </c:layout>
              <c:dLblPos val="bestFit"/>
              <c:showVal val="1"/>
              <c:showCatName val="1"/>
              <c:showPercent val="1"/>
            </c:dLbl>
            <c:numFmt formatCode="0%" sourceLinked="0"/>
            <c:spPr>
              <a:noFill/>
              <a:ln w="25077">
                <a:noFill/>
              </a:ln>
            </c:spPr>
            <c:txPr>
              <a:bodyPr/>
              <a:lstStyle/>
              <a:p>
                <a:pPr>
                  <a:defRPr sz="99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Snow Removal</c:v>
                </c:pt>
                <c:pt idx="1">
                  <c:v>Landscaping</c:v>
                </c:pt>
                <c:pt idx="2">
                  <c:v>2010 Special Project</c:v>
                </c:pt>
                <c:pt idx="3">
                  <c:v>Utilities</c:v>
                </c:pt>
                <c:pt idx="4">
                  <c:v>Insurance</c:v>
                </c:pt>
                <c:pt idx="5">
                  <c:v>Misc</c:v>
                </c:pt>
                <c:pt idx="6">
                  <c:v>Legal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0">
                  <c:v>2000</c:v>
                </c:pt>
                <c:pt idx="1">
                  <c:v>7000</c:v>
                </c:pt>
                <c:pt idx="2">
                  <c:v>3400</c:v>
                </c:pt>
                <c:pt idx="3">
                  <c:v>7800</c:v>
                </c:pt>
                <c:pt idx="4">
                  <c:v>1800</c:v>
                </c:pt>
                <c:pt idx="5">
                  <c:v>2400</c:v>
                </c:pt>
                <c:pt idx="6">
                  <c:v>200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993366"/>
            </a:solidFill>
            <a:ln w="12538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077">
                <a:noFill/>
              </a:ln>
            </c:spPr>
            <c:txPr>
              <a:bodyPr/>
              <a:lstStyle/>
              <a:p>
                <a:pPr>
                  <a:defRPr sz="10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Snow Removal</c:v>
                </c:pt>
                <c:pt idx="1">
                  <c:v>Landscaping</c:v>
                </c:pt>
                <c:pt idx="2">
                  <c:v>2010 Special Project</c:v>
                </c:pt>
                <c:pt idx="3">
                  <c:v>Utilities</c:v>
                </c:pt>
                <c:pt idx="4">
                  <c:v>Insurance</c:v>
                </c:pt>
                <c:pt idx="5">
                  <c:v>Misc</c:v>
                </c:pt>
                <c:pt idx="6">
                  <c:v>Legal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FFFFCC"/>
            </a:solidFill>
            <a:ln w="12538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538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5077">
                <a:noFill/>
              </a:ln>
            </c:spPr>
            <c:txPr>
              <a:bodyPr/>
              <a:lstStyle/>
              <a:p>
                <a:pPr>
                  <a:defRPr sz="106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Sheet1!$A$2:$A$8</c:f>
              <c:strCache>
                <c:ptCount val="7"/>
                <c:pt idx="0">
                  <c:v>Snow Removal</c:v>
                </c:pt>
                <c:pt idx="1">
                  <c:v>Landscaping</c:v>
                </c:pt>
                <c:pt idx="2">
                  <c:v>2010 Special Project</c:v>
                </c:pt>
                <c:pt idx="3">
                  <c:v>Utilities</c:v>
                </c:pt>
                <c:pt idx="4">
                  <c:v>Insurance</c:v>
                </c:pt>
                <c:pt idx="5">
                  <c:v>Misc</c:v>
                </c:pt>
                <c:pt idx="6">
                  <c:v>Legal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/>
        <c:firstSliceAng val="0"/>
      </c:pieChart>
      <c:spPr>
        <a:solidFill>
          <a:srgbClr val="C0C0C0"/>
        </a:solidFill>
        <a:ln w="12538">
          <a:solidFill>
            <a:srgbClr val="808080"/>
          </a:solidFill>
          <a:prstDash val="solid"/>
        </a:ln>
      </c:spPr>
    </c:plotArea>
    <c:dispBlanksAs val="zero"/>
  </c:chart>
  <c:spPr>
    <a:noFill/>
    <a:ln>
      <a:noFill/>
    </a:ln>
  </c:spPr>
  <c:txPr>
    <a:bodyPr/>
    <a:lstStyle/>
    <a:p>
      <a:pPr>
        <a:defRPr sz="118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798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13" b="1" dirty="0" smtClean="0"/>
              <a:t>2012</a:t>
            </a:r>
            <a:r>
              <a:rPr lang="en-US" sz="1213" b="1" baseline="0" dirty="0" smtClean="0"/>
              <a:t> </a:t>
            </a:r>
            <a:r>
              <a:rPr lang="en-US" sz="1213" b="1" dirty="0" smtClean="0"/>
              <a:t> </a:t>
            </a:r>
            <a:r>
              <a:rPr lang="en-US" sz="1213" b="1" dirty="0"/>
              <a:t>MOHA Actual Budget</a:t>
            </a:r>
          </a:p>
        </c:rich>
      </c:tx>
      <c:layout>
        <c:manualLayout>
          <c:xMode val="edge"/>
          <c:yMode val="edge"/>
          <c:x val="0.37989398026462823"/>
          <c:y val="8.2562728792593104E-2"/>
        </c:manualLayout>
      </c:layout>
      <c:spPr>
        <a:noFill/>
        <a:ln w="32616">
          <a:noFill/>
        </a:ln>
      </c:spPr>
    </c:title>
    <c:plotArea>
      <c:layout>
        <c:manualLayout>
          <c:layoutTarget val="inner"/>
          <c:xMode val="edge"/>
          <c:yMode val="edge"/>
          <c:x val="0.36529680365296846"/>
          <c:y val="0.28534031413612565"/>
          <c:w val="0.29071537290715382"/>
          <c:h val="0.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999FF"/>
            </a:solidFill>
            <a:ln w="16308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5975575090088271E-2"/>
                  <c:y val="-5.8180107294280525E-2"/>
                </c:manualLayout>
              </c:layout>
              <c:tx>
                <c:rich>
                  <a:bodyPr/>
                  <a:lstStyle/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 </a:t>
                    </a:r>
                    <a:r>
                      <a:rPr lang="en-US" sz="1011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Legal</a:t>
                    </a:r>
                  </a:p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$0, 0%</a:t>
                    </a:r>
                  </a:p>
                </c:rich>
              </c:tx>
              <c:numFmt formatCode="0%" sourceLinked="0"/>
              <c:spPr>
                <a:noFill/>
                <a:ln w="32616">
                  <a:noFill/>
                </a:ln>
              </c:spPr>
              <c:dLblPos val="bestFit"/>
            </c:dLbl>
            <c:dLbl>
              <c:idx val="1"/>
              <c:layout>
                <c:manualLayout>
                  <c:x val="0.1344385174547541"/>
                  <c:y val="-2.0726314501057951E-2"/>
                </c:manualLayout>
              </c:layout>
              <c:tx>
                <c:rich>
                  <a:bodyPr/>
                  <a:lstStyle/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Snow Removal, </a:t>
                    </a:r>
                  </a:p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$500, 2%</a:t>
                    </a:r>
                  </a:p>
                </c:rich>
              </c:tx>
              <c:numFmt formatCode="0%" sourceLinked="0"/>
              <c:spPr>
                <a:noFill/>
                <a:ln w="32616">
                  <a:noFill/>
                </a:ln>
              </c:spPr>
              <c:dLblPos val="bestFit"/>
            </c:dLbl>
            <c:dLbl>
              <c:idx val="2"/>
              <c:layout>
                <c:manualLayout>
                  <c:x val="4.2706440541086209E-2"/>
                  <c:y val="2.6257246690317558E-2"/>
                </c:manualLayout>
              </c:layout>
              <c:tx>
                <c:rich>
                  <a:bodyPr/>
                  <a:lstStyle/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 dirty="0" smtClean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Landscaping </a:t>
                    </a:r>
                    <a:endParaRPr lang="en-US" sz="1011" b="0" i="0" u="none" strike="noStrike" baseline="0" dirty="0">
                      <a:solidFill>
                        <a:srgbClr val="000000"/>
                      </a:solidFill>
                      <a:latin typeface="Arial"/>
                      <a:cs typeface="Arial"/>
                    </a:endParaRPr>
                  </a:p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 dirty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$6,534, 27%</a:t>
                    </a:r>
                  </a:p>
                </c:rich>
              </c:tx>
              <c:numFmt formatCode="0%" sourceLinked="0"/>
              <c:spPr>
                <a:noFill/>
                <a:ln w="32616">
                  <a:noFill/>
                </a:ln>
              </c:spPr>
              <c:dLblPos val="bestFit"/>
            </c:dLbl>
            <c:dLbl>
              <c:idx val="3"/>
              <c:layout>
                <c:manualLayout>
                  <c:x val="1.9995372963155168E-2"/>
                  <c:y val="-1.8470699224780417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-2.8165151458043282E-3"/>
                  <c:y val="2.3198009332904498E-2"/>
                </c:manualLayout>
              </c:layout>
              <c:tx>
                <c:rich>
                  <a:bodyPr/>
                  <a:lstStyle/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Utilities, </a:t>
                    </a:r>
                  </a:p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$6,920, 28%</a:t>
                    </a:r>
                  </a:p>
                </c:rich>
              </c:tx>
              <c:numFmt formatCode="0%" sourceLinked="0"/>
              <c:spPr>
                <a:noFill/>
                <a:ln w="32616">
                  <a:noFill/>
                </a:ln>
              </c:spPr>
              <c:dLblPos val="bestFit"/>
            </c:dLbl>
            <c:dLbl>
              <c:idx val="5"/>
              <c:layout>
                <c:manualLayout>
                  <c:x val="-0.14449752894227386"/>
                  <c:y val="1.3183352080989877E-2"/>
                </c:manualLayout>
              </c:layout>
              <c:tx>
                <c:rich>
                  <a:bodyPr/>
                  <a:lstStyle/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Insurance, </a:t>
                    </a:r>
                  </a:p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$1,532, 6%</a:t>
                    </a:r>
                  </a:p>
                </c:rich>
              </c:tx>
              <c:numFmt formatCode="0%" sourceLinked="0"/>
              <c:spPr>
                <a:noFill/>
                <a:ln w="32616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0.16333868500686985"/>
                  <c:y val="-4.3150038937440509E-2"/>
                </c:manualLayout>
              </c:layout>
              <c:tx>
                <c:rich>
                  <a:bodyPr/>
                  <a:lstStyle/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Misc, </a:t>
                    </a:r>
                  </a:p>
                  <a:p>
                    <a:pPr>
                      <a:defRPr sz="1558" b="0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sz="1011" b="0" i="0" u="none" strike="noStrike" baseline="0">
                        <a:solidFill>
                          <a:srgbClr val="000000"/>
                        </a:solidFill>
                        <a:latin typeface="Arial"/>
                        <a:cs typeface="Arial"/>
                      </a:rPr>
                      <a:t>$3,628, 15%</a:t>
                    </a:r>
                  </a:p>
                </c:rich>
              </c:tx>
              <c:numFmt formatCode="0%" sourceLinked="0"/>
              <c:spPr>
                <a:noFill/>
                <a:ln w="32616">
                  <a:noFill/>
                </a:ln>
              </c:spPr>
              <c:dLblPos val="bestFit"/>
            </c:dLbl>
            <c:numFmt formatCode="0%" sourceLinked="0"/>
            <c:spPr>
              <a:noFill/>
              <a:ln w="32616">
                <a:noFill/>
              </a:ln>
            </c:spPr>
            <c:txPr>
              <a:bodyPr/>
              <a:lstStyle/>
              <a:p>
                <a:pPr>
                  <a:defRPr sz="101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Sheet1!$A$2:$A$8</c:f>
              <c:strCache>
                <c:ptCount val="7"/>
                <c:pt idx="1">
                  <c:v>Snow Removal</c:v>
                </c:pt>
                <c:pt idx="2">
                  <c:v>Landscaping</c:v>
                </c:pt>
                <c:pt idx="3">
                  <c:v>2012 Special Project</c:v>
                </c:pt>
                <c:pt idx="4">
                  <c:v>Utilities</c:v>
                </c:pt>
                <c:pt idx="5">
                  <c:v>Insurance</c:v>
                </c:pt>
                <c:pt idx="6">
                  <c:v>Misc</c:v>
                </c:pt>
              </c:strCache>
            </c:strRef>
          </c:cat>
          <c:val>
            <c:numRef>
              <c:f>Sheet1!$B$2:$B$8</c:f>
              <c:numCache>
                <c:formatCode>"$"#,##0</c:formatCode>
                <c:ptCount val="7"/>
                <c:pt idx="1">
                  <c:v>0</c:v>
                </c:pt>
                <c:pt idx="2">
                  <c:v>7534</c:v>
                </c:pt>
                <c:pt idx="3">
                  <c:v>3002</c:v>
                </c:pt>
                <c:pt idx="4">
                  <c:v>9364.2300000000032</c:v>
                </c:pt>
                <c:pt idx="5">
                  <c:v>1621</c:v>
                </c:pt>
                <c:pt idx="6">
                  <c:v>313.9899999999999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993366"/>
            </a:solidFill>
            <a:ln w="16308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2616">
                <a:noFill/>
              </a:ln>
            </c:spPr>
            <c:txPr>
              <a:bodyPr/>
              <a:lstStyle/>
              <a:p>
                <a:pPr>
                  <a:defRPr sz="154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Sheet1!$A$2:$A$8</c:f>
              <c:strCache>
                <c:ptCount val="7"/>
                <c:pt idx="1">
                  <c:v>Snow Removal</c:v>
                </c:pt>
                <c:pt idx="2">
                  <c:v>Landscaping</c:v>
                </c:pt>
                <c:pt idx="3">
                  <c:v>2012 Special Project</c:v>
                </c:pt>
                <c:pt idx="4">
                  <c:v>Utilities</c:v>
                </c:pt>
                <c:pt idx="5">
                  <c:v>Insurance</c:v>
                </c:pt>
                <c:pt idx="6">
                  <c:v>Misc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FFFFCC"/>
            </a:solidFill>
            <a:ln w="16308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6308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32616">
                <a:noFill/>
              </a:ln>
            </c:spPr>
            <c:txPr>
              <a:bodyPr/>
              <a:lstStyle/>
              <a:p>
                <a:pPr>
                  <a:defRPr sz="1541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Sheet1!$A$2:$A$8</c:f>
              <c:strCache>
                <c:ptCount val="7"/>
                <c:pt idx="1">
                  <c:v>Snow Removal</c:v>
                </c:pt>
                <c:pt idx="2">
                  <c:v>Landscaping</c:v>
                </c:pt>
                <c:pt idx="3">
                  <c:v>2012 Special Project</c:v>
                </c:pt>
                <c:pt idx="4">
                  <c:v>Utilities</c:v>
                </c:pt>
                <c:pt idx="5">
                  <c:v>Insurance</c:v>
                </c:pt>
                <c:pt idx="6">
                  <c:v>Misc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</c:numCache>
            </c:numRef>
          </c:val>
        </c:ser>
        <c:dLbls/>
        <c:firstSliceAng val="0"/>
      </c:pieChart>
      <c:spPr>
        <a:solidFill>
          <a:srgbClr val="C0C0C0"/>
        </a:solidFill>
        <a:ln w="16308">
          <a:solidFill>
            <a:srgbClr val="808080"/>
          </a:solidFill>
          <a:prstDash val="solid"/>
        </a:ln>
      </c:spPr>
    </c:plotArea>
    <c:dispBlanksAs val="zero"/>
  </c:chart>
  <c:spPr>
    <a:noFill/>
    <a:ln>
      <a:noFill/>
    </a:ln>
  </c:spPr>
  <c:txPr>
    <a:bodyPr/>
    <a:lstStyle/>
    <a:p>
      <a:pPr>
        <a:defRPr sz="154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3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2013 </a:t>
            </a:r>
            <a:r>
              <a:rPr lang="en-US" dirty="0"/>
              <a:t>MOHA Proposed Budget</a:t>
            </a:r>
          </a:p>
        </c:rich>
      </c:tx>
      <c:layout>
        <c:manualLayout>
          <c:xMode val="edge"/>
          <c:yMode val="edge"/>
          <c:x val="0.3803506226083313"/>
          <c:y val="2.0629352982739495E-3"/>
        </c:manualLayout>
      </c:layout>
      <c:spPr>
        <a:noFill/>
        <a:ln w="29590">
          <a:noFill/>
        </a:ln>
      </c:spPr>
    </c:title>
    <c:plotArea>
      <c:layout>
        <c:manualLayout>
          <c:layoutTarget val="inner"/>
          <c:xMode val="edge"/>
          <c:yMode val="edge"/>
          <c:x val="0.3971631205673759"/>
          <c:y val="0.26378896882494079"/>
          <c:w val="0.31205673758865304"/>
          <c:h val="0.6330935251798566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999FF"/>
            </a:solidFill>
            <a:ln w="14795">
              <a:solidFill>
                <a:srgbClr val="000000"/>
              </a:solidFill>
              <a:prstDash val="solid"/>
            </a:ln>
          </c:spPr>
          <c:dPt>
            <c:idx val="1"/>
            <c:spPr>
              <a:solidFill>
                <a:srgbClr val="993366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1165829742980228E-2"/>
                  <c:y val="-1.5098867110368525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1"/>
              <c:layout>
                <c:manualLayout>
                  <c:x val="5.6312583568563388E-3"/>
                  <c:y val="1.227073644114471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2"/>
              <c:layout>
                <c:manualLayout>
                  <c:x val="6.582778190462045E-2"/>
                  <c:y val="-4.058502770822937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3"/>
              <c:layout>
                <c:manualLayout>
                  <c:x val="-2.722900014856635E-2"/>
                  <c:y val="4.4986214108807841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4"/>
              <c:layout>
                <c:manualLayout>
                  <c:x val="-7.6662962412717292E-2"/>
                  <c:y val="5.4133619800806464E-2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5"/>
              <c:layout>
                <c:manualLayout>
                  <c:x val="-2.6999435447927499E-2"/>
                  <c:y val="-4.6454146339032547E-2"/>
                </c:manualLayout>
              </c:layout>
              <c:dLblPos val="bestFit"/>
              <c:showVal val="1"/>
              <c:showCatName val="1"/>
              <c:showPercent val="1"/>
            </c:dLbl>
            <c:numFmt formatCode="0%" sourceLinked="0"/>
            <c:spPr>
              <a:noFill/>
              <a:ln w="29590">
                <a:noFill/>
              </a:ln>
            </c:spPr>
            <c:txPr>
              <a:bodyPr/>
              <a:lstStyle/>
              <a:p>
                <a:pPr>
                  <a:defRPr sz="1396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Snow Removal</c:v>
                </c:pt>
                <c:pt idx="1">
                  <c:v>Landscaping</c:v>
                </c:pt>
                <c:pt idx="2">
                  <c:v>2010 Special Project</c:v>
                </c:pt>
                <c:pt idx="3">
                  <c:v>Utilities</c:v>
                </c:pt>
                <c:pt idx="4">
                  <c:v>Insurance</c:v>
                </c:pt>
                <c:pt idx="5">
                  <c:v>Misc</c:v>
                </c:pt>
              </c:strCache>
            </c:strRef>
          </c:cat>
          <c:val>
            <c:numRef>
              <c:f>Sheet1!$B$2:$B$7</c:f>
              <c:numCache>
                <c:formatCode>"$"#,##0</c:formatCode>
                <c:ptCount val="6"/>
                <c:pt idx="0">
                  <c:v>2000</c:v>
                </c:pt>
                <c:pt idx="1">
                  <c:v>11000</c:v>
                </c:pt>
                <c:pt idx="2">
                  <c:v>750</c:v>
                </c:pt>
                <c:pt idx="3">
                  <c:v>10000</c:v>
                </c:pt>
                <c:pt idx="4">
                  <c:v>1800</c:v>
                </c:pt>
                <c:pt idx="5">
                  <c:v>775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rgbClr val="993366"/>
            </a:solidFill>
            <a:ln w="14795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9590">
                <a:noFill/>
              </a:ln>
            </c:spPr>
            <c:txPr>
              <a:bodyPr/>
              <a:lstStyle/>
              <a:p>
                <a:pPr>
                  <a:defRPr sz="1396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Snow Removal</c:v>
                </c:pt>
                <c:pt idx="1">
                  <c:v>Landscaping</c:v>
                </c:pt>
                <c:pt idx="2">
                  <c:v>2010 Special Project</c:v>
                </c:pt>
                <c:pt idx="3">
                  <c:v>Utilities</c:v>
                </c:pt>
                <c:pt idx="4">
                  <c:v>Insurance</c:v>
                </c:pt>
                <c:pt idx="5">
                  <c:v>Misc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rgbClr val="FFFFCC"/>
            </a:solidFill>
            <a:ln w="14795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9999FF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4795">
                <a:solidFill>
                  <a:srgbClr val="000000"/>
                </a:solidFill>
                <a:prstDash val="solid"/>
              </a:ln>
            </c:spPr>
          </c:dPt>
          <c:dLbls>
            <c:numFmt formatCode="0%" sourceLinked="0"/>
            <c:spPr>
              <a:noFill/>
              <a:ln w="29590">
                <a:noFill/>
              </a:ln>
            </c:spPr>
            <c:txPr>
              <a:bodyPr/>
              <a:lstStyle/>
              <a:p>
                <a:pPr>
                  <a:defRPr sz="1396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  <c:showCatName val="1"/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Snow Removal</c:v>
                </c:pt>
                <c:pt idx="1">
                  <c:v>Landscaping</c:v>
                </c:pt>
                <c:pt idx="2">
                  <c:v>2010 Special Project</c:v>
                </c:pt>
                <c:pt idx="3">
                  <c:v>Utilities</c:v>
                </c:pt>
                <c:pt idx="4">
                  <c:v>Insurance</c:v>
                </c:pt>
                <c:pt idx="5">
                  <c:v>Misc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/>
        <c:firstSliceAng val="0"/>
      </c:pieChart>
      <c:spPr>
        <a:solidFill>
          <a:srgbClr val="C0C0C0"/>
        </a:solidFill>
        <a:ln w="14795">
          <a:solidFill>
            <a:srgbClr val="808080"/>
          </a:solidFill>
          <a:prstDash val="solid"/>
        </a:ln>
      </c:spPr>
    </c:plotArea>
    <c:dispBlanksAs val="zero"/>
  </c:chart>
  <c:spPr>
    <a:noFill/>
    <a:ln>
      <a:noFill/>
    </a:ln>
  </c:spPr>
  <c:txPr>
    <a:bodyPr/>
    <a:lstStyle/>
    <a:p>
      <a:pPr>
        <a:defRPr sz="1659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FB68C180-A06B-40E7-8777-0C77A4171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0544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231A35D6-3E34-4E52-8573-E2E2C810F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1639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4AA2DF-0565-4518-AA80-7FF1BE093D1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9279CB-3B40-4ED5-AB43-86CBD76A3EA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08B938AE-864C-49C2-BEAC-70F41AC16DB5}" type="slidenum">
              <a:rPr lang="en-US" sz="1200"/>
              <a:pPr algn="r" defTabSz="931863"/>
              <a:t>4</a:t>
            </a:fld>
            <a:endParaRPr 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4" tIns="46582" rIns="93164" bIns="46582" anchor="b"/>
          <a:lstStyle/>
          <a:p>
            <a:pPr algn="r" defTabSz="931863"/>
            <a:fld id="{C096A898-DF7C-43F2-AFA5-E15137CAD836}" type="slidenum">
              <a:rPr lang="en-US" sz="1200"/>
              <a:pPr algn="r" defTabSz="931863"/>
              <a:t>7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BA2CB71-8EE7-4375-8ED8-AD1B64F4F2C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E5BDCA-5373-4A1C-8313-7059FEC97222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906BE-56E3-40E1-8270-F89966EC16AB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716E-6423-4BAC-99CB-1F416791E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1BCCF-CF96-494C-A7CC-20F34A94CADD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57195-BBB2-4162-AD44-A35365F03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7B8C-B846-4613-A52D-B0C513AB0653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9F40B-2812-446A-B132-F733C49D2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9AF00-266B-4BF8-B514-67C3A02B870F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FB51B-6D26-4B7F-ABFC-12D814310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CDE7E-0FA4-4593-AD07-C18644AA1F37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B85E05-7F26-4675-8652-DBA5FFA02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6911E-121D-46D2-93DA-5809352C64BC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6855-6EF7-4EDA-825C-769642ABC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F7A5C-B2EF-4FBA-A432-32E1F38AC347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B5516-9625-45C4-8A9A-F43A3C7C7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FD94E-38A9-4498-B5E4-A0ADA379E424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AEA20-98F2-4411-87A2-44220667E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BCDA5-F76D-47EB-86D1-15C07813D85B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C3A71-477B-404A-904A-49C6F9956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3E003-3090-4364-A500-6D3D1AB4411A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EC420-F2AE-4D94-B09D-D5E1293B19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67959-5BB4-47A2-A521-533C7CBFE991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4EE0D-1965-46FE-916A-62BF21795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74C3A-9828-4962-9B0A-613644377254}" type="datetime1">
              <a:rPr lang="en-US"/>
              <a:pPr>
                <a:defRPr/>
              </a:pPr>
              <a:t>12/12/2012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1D36B-2785-444B-9A0A-6250CD537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/>
          </a:blip>
          <a:stretch>
            <a:fillRect/>
          </a:stretch>
        </p:blipFill>
        <p:spPr>
          <a:xfrm>
            <a:off x="-2088" y="0"/>
            <a:ext cx="9144000" cy="6934200"/>
          </a:xfrm>
          <a:prstGeom prst="rect">
            <a:avLst/>
          </a:prstGeom>
          <a:effectLst>
            <a:glow rad="127000">
              <a:schemeClr val="accent1"/>
            </a:glow>
          </a:effectLst>
        </p:spPr>
      </p:pic>
      <p:grpSp>
        <p:nvGrpSpPr>
          <p:cNvPr id="2" name="Group 14"/>
          <p:cNvGrpSpPr/>
          <p:nvPr userDrawn="1"/>
        </p:nvGrpSpPr>
        <p:grpSpPr>
          <a:xfrm>
            <a:off x="6858000" y="50594"/>
            <a:ext cx="2179330" cy="1473406"/>
            <a:chOff x="2438992" y="1916668"/>
            <a:chExt cx="2331138" cy="1600244"/>
          </a:xfrm>
          <a:effectLst>
            <a:glow rad="139700">
              <a:schemeClr val="accent1">
                <a:satMod val="175000"/>
                <a:alpha val="40000"/>
              </a:schemeClr>
            </a:glow>
          </a:effectLst>
        </p:grpSpPr>
        <p:sp>
          <p:nvSpPr>
            <p:cNvPr id="16" name="Flowchart: Manual Operation 15"/>
            <p:cNvSpPr/>
            <p:nvPr/>
          </p:nvSpPr>
          <p:spPr>
            <a:xfrm>
              <a:off x="2438992" y="1967994"/>
              <a:ext cx="2331138" cy="1501935"/>
            </a:xfrm>
            <a:prstGeom prst="flowChartManualOperation">
              <a:avLst/>
            </a:pr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745117" y="1916668"/>
              <a:ext cx="1632705" cy="2860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  <a:latin typeface="Baskerville Old Face" pitchFamily="18" charset="0"/>
                </a:rPr>
                <a:t>MOUNTAIN OAKS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76944" y="3230861"/>
              <a:ext cx="1442376" cy="2860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1200" b="1" dirty="0">
                  <a:solidFill>
                    <a:schemeClr val="accent1">
                      <a:lumMod val="75000"/>
                    </a:schemeClr>
                  </a:solidFill>
                  <a:latin typeface="Baskerville Old Face" pitchFamily="18" charset="0"/>
                </a:rPr>
                <a:t>HOMEOWNERS</a:t>
              </a:r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16" cstate="print">
              <a:extLst/>
            </a:blip>
            <a:stretch>
              <a:fillRect/>
            </a:stretch>
          </p:blipFill>
          <p:spPr>
            <a:xfrm>
              <a:off x="2876944" y="2170003"/>
              <a:ext cx="1447800" cy="1097915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22" r:id="rId12"/>
    <p:sldLayoutId id="2147483834" r:id="rId1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Notbohm@springsgov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228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MOHA Annual Meeting</a:t>
            </a:r>
            <a:b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Mountain Oaks Homeowners Association</a:t>
            </a:r>
            <a:b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December 11, 2012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  <a:latin typeface="Andalus" pitchFamily="2" charset="-78"/>
                <a:cs typeface="Andalus" pitchFamily="2" charset="-78"/>
              </a:rPr>
              <a:t>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47788" y="2439988"/>
            <a:ext cx="6607175" cy="14462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400" b="1" i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Welcome Homeowners!</a:t>
            </a:r>
          </a:p>
          <a:p>
            <a:pPr algn="ctr">
              <a:defRPr/>
            </a:pPr>
            <a:r>
              <a:rPr lang="en-US" sz="4400" b="1" i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www.mountainoakshoa.org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04800" y="17526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6248400" cy="63976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MOHA 2012 Budget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endParaRPr lang="en-US" sz="3200" b="1" dirty="0" smtClean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</p:txBody>
      </p:sp>
      <p:sp>
        <p:nvSpPr>
          <p:cNvPr id="103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457200" y="2057400"/>
          <a:ext cx="4572001" cy="3733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4953000" y="1854199"/>
          <a:ext cx="4191000" cy="4626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4876800" y="2057400"/>
            <a:ext cx="0" cy="403860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590800"/>
            <a:ext cx="79248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6324600" cy="63976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2013 Proposed Budget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(if n o dues increase)</a:t>
            </a:r>
            <a:endParaRPr lang="en-US" sz="3200" b="1" dirty="0" smtClean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</p:txBody>
      </p:sp>
      <p:graphicFrame>
        <p:nvGraphicFramePr>
          <p:cNvPr id="5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27000" y="1951038"/>
          <a:ext cx="8435975" cy="375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921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304800" y="350838"/>
            <a:ext cx="6477000" cy="7159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Water and Landscaping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3200" b="1" dirty="0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05000"/>
            <a:ext cx="8229600" cy="5257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Addressing Future Water and Maintenance Issues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sz="2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Currently Consumes $18113, or 66% of Annual Budget  (2011, it was 56%)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COS utilities (Water and Power)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Lawn maintenance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Sprinkler repairs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“The water rates will increase 10 to 12 percent a year through 2017.” *</a:t>
            </a:r>
          </a:p>
          <a:p>
            <a:pPr marL="57150" indent="0">
              <a:buFontTx/>
              <a:buNone/>
              <a:defRPr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*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http://www.coloradoconnection.com/news/story.aspx?list=196197&amp;id=328565#.Tt2FP1b-uSo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52400" y="274638"/>
            <a:ext cx="7315200" cy="102076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Maintenance and Architectural Control </a:t>
            </a:r>
            <a:r>
              <a:rPr lang="en-US" sz="2400" b="1" dirty="0" smtClean="0"/>
              <a:t>	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676400"/>
            <a:ext cx="8534400" cy="47244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Maintenance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Common areas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Snow removal – MOHA will adhere to “4- inch of snow” removal rule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Landscaping/yard maintenance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Several Architectural control requests received in 2012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Many Homes Painted, Re-roofed due to 2012 Hail Storm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 Mail box Post Replacements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House painting, new roofs, decking, landscaping, expansion of driveways, tree removal and fencing requests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 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MUST be approved by MOHA board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</a:t>
            </a:r>
            <a:r>
              <a:rPr lang="en-US" sz="1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6400800" cy="48736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MOHA 2013 Board of Directors Nominations	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752600"/>
            <a:ext cx="8534400" cy="47244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Request for Open Election for 2012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Officers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Existing nominations for new board member(received prior to 12/11/12)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Vince DeSandro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Dave Parks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Steve Carmichall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Beverly Collins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Nominations and vote based on Individual Ballots and/or Proxy's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Election of officers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1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0% of MOHA constitutes a quorum</a:t>
            </a:r>
          </a:p>
          <a:p>
            <a:pPr lvl="2" eaLnBrk="1" hangingPunct="1">
              <a:buFontTx/>
              <a:buNone/>
              <a:defRPr/>
            </a:pPr>
            <a:r>
              <a:rPr lang="en-US" sz="1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205740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Election of MOHA Board Officers  for 2013 Announced</a:t>
            </a:r>
          </a:p>
          <a:p>
            <a:pPr lvl="2" eaLnBrk="1" hangingPunct="1">
              <a:buFontTx/>
              <a:buNone/>
              <a:defRPr/>
            </a:pPr>
            <a:endParaRPr lang="en-US" sz="18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6400800" cy="4873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MOHA 2013 Board of Directors And Xeriscaping Project Volunteers	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94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57200" y="1600200"/>
            <a:ext cx="8534400" cy="472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lvl="1" indent="0" eaLnBrk="1" hangingPunct="1">
              <a:buFontTx/>
              <a:buNone/>
              <a:defRPr/>
            </a:pP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Our Homes, 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Our Community, </a:t>
            </a:r>
          </a:p>
          <a:p>
            <a:pPr marL="457200" lvl="1" indent="0" eaLnBrk="1" hangingPunct="1">
              <a:buFontTx/>
              <a:buNone/>
              <a:tabLst>
                <a:tab pos="1371600" algn="l"/>
              </a:tabLst>
              <a:defRPr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</a:t>
            </a: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Our Shared Responsibility</a:t>
            </a:r>
          </a:p>
          <a:p>
            <a:pPr marL="457200" lvl="1" indent="0" eaLnBrk="1" hangingPunct="1">
              <a:buFontTx/>
              <a:buNone/>
              <a:tabLst>
                <a:tab pos="1371600" algn="l"/>
              </a:tabLst>
              <a:defRPr/>
            </a:pP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  <a:p>
            <a:pPr marL="457200" lvl="1" indent="0" eaLnBrk="1" hangingPunct="1">
              <a:buFontTx/>
              <a:buNone/>
              <a:tabLst>
                <a:tab pos="1371600" algn="l"/>
              </a:tabLst>
              <a:defRPr/>
            </a:pP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Thank You For Attending</a:t>
            </a:r>
          </a:p>
          <a:p>
            <a:pPr lvl="2" eaLnBrk="1" hangingPunct="1">
              <a:buFontTx/>
              <a:buNone/>
              <a:defRPr/>
            </a:pPr>
            <a:r>
              <a:rPr lang="en-US" sz="1800" b="1" dirty="0" smtClean="0"/>
              <a:t>	</a:t>
            </a:r>
          </a:p>
        </p:txBody>
      </p:sp>
      <p:sp>
        <p:nvSpPr>
          <p:cNvPr id="4" name="Rectangle 3"/>
          <p:cNvSpPr/>
          <p:nvPr/>
        </p:nvSpPr>
        <p:spPr>
          <a:xfrm>
            <a:off x="279400" y="381000"/>
            <a:ext cx="68072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QUESTIONS and COMMENTS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34B3DD89-DDB6-4D63-A369-68BCBA56169D}" type="datetime1">
              <a:rPr lang="en-US" smtClean="0"/>
              <a:pPr/>
              <a:t>12/12/2012</a:t>
            </a:fld>
            <a:endParaRPr lang="en-US" smtClean="0"/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038019D3-C424-43BC-AF54-2D02E1E6B707}" type="slidenum">
              <a:rPr lang="en-US" smtClean="0"/>
              <a:pPr/>
              <a:t>2</a:t>
            </a:fld>
            <a:endParaRPr lang="en-US" smtClean="0"/>
          </a:p>
        </p:txBody>
      </p:sp>
      <p:pic>
        <p:nvPicPr>
          <p:cNvPr id="17412" name="Picture 4" descr="MOHA_M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0" y="76200"/>
            <a:ext cx="8229600" cy="11430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OUR HOMES,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OUR COMMUNITY,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OUR SHARED RESPONSIBILITY!</a:t>
            </a:r>
            <a:endParaRPr lang="en-US" sz="3200" b="1" dirty="0" smtClean="0">
              <a:solidFill>
                <a:schemeClr val="accent2">
                  <a:lumMod val="50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5240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50838"/>
            <a:ext cx="6477000" cy="63976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2012 Board of Directors</a:t>
            </a:r>
            <a:endParaRPr lang="en-US" sz="2400" b="1" dirty="0" smtClean="0"/>
          </a:p>
        </p:txBody>
      </p:sp>
      <p:sp>
        <p:nvSpPr>
          <p:cNvPr id="4101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905000"/>
            <a:ext cx="8001000" cy="29718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buFontTx/>
              <a:buNone/>
              <a:defRPr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President			Ronald Monesmith</a:t>
            </a:r>
          </a:p>
          <a:p>
            <a:pPr lvl="1" eaLnBrk="1" hangingPunct="1">
              <a:buFontTx/>
              <a:buNone/>
              <a:defRPr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Vice-President		Vince DeSandro</a:t>
            </a:r>
          </a:p>
          <a:p>
            <a:pPr lvl="1" eaLnBrk="1" hangingPunct="1">
              <a:buFontTx/>
              <a:buNone/>
              <a:defRPr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Treasurer			Dave Parks</a:t>
            </a:r>
          </a:p>
          <a:p>
            <a:pPr lvl="1" eaLnBrk="1" hangingPunct="1">
              <a:buFontTx/>
              <a:buNone/>
              <a:defRPr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Secretary			Beverly Collins</a:t>
            </a:r>
          </a:p>
          <a:p>
            <a:pPr lvl="1" eaLnBrk="1" hangingPunct="1">
              <a:buFontTx/>
              <a:buNone/>
              <a:defRPr/>
            </a:pPr>
            <a:r>
              <a:rPr lang="en-US" sz="32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2" charset="-78"/>
                <a:cs typeface="Andalus" pitchFamily="2" charset="-78"/>
              </a:rPr>
              <a:t>Member-At-Large		Steve Carmichall</a:t>
            </a:r>
          </a:p>
          <a:p>
            <a:pPr lvl="1" eaLnBrk="1" hangingPunct="1">
              <a:buFontTx/>
              <a:buNone/>
              <a:defRPr/>
            </a:pPr>
            <a:endParaRPr lang="en-US" sz="3200" b="1" i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0838"/>
            <a:ext cx="6858000" cy="63976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2012 MOHA Annual Meeting Agenda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828800"/>
            <a:ext cx="8001000" cy="52578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Call to order –Vince DeSandro			7:00 PM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Opening remarks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Major activities/issues, accomplishments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Wild land Fuel Program 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Finance Report for 2012– Dave Parks		7:15 PM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Presentation of 2013 proposed budget; discussion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Vote on new budget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Maintenance/Arch. Control – Steve Carmichall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 7:45PM	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Vice-President Report – Vince DeSandro		 8:00 PM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Landscaping/snow removal/maintenance service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Xeriscaping	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Election of 2013 MOHA Board 		`	8:30: PM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Nominations from floor and prior to meeting – need one new board member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Closed voting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Announcement of 2013 Board</a:t>
            </a: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Adjourn Meeting				9:00 PM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04800" y="1981200"/>
            <a:ext cx="8229600" cy="419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</a:pPr>
            <a:r>
              <a:rPr lang="en-US" b="1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 2012 Dues Increased to $325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No legal activities in 2012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 Switzer Landscaping for common area maintenance/snow removal continues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 Islands repaired and maintained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 Several Mail posts repaired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28600" y="304800"/>
            <a:ext cx="6705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2012 Activities and Accomplishments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228600" y="1752600"/>
            <a:ext cx="8763000" cy="441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 Mail Box Posts 2 Mail Box Posts Replaced – Reflectors Installed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Diligent Attention to Lawn Maintenance and Architectural Control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Email Communication - MOHA went green</a:t>
            </a:r>
          </a:p>
          <a:p>
            <a:pPr lvl="2" eaLnBrk="1" hangingPunct="1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Andalus" pitchFamily="2" charset="-78"/>
                <a:cs typeface="Andalus" pitchFamily="2" charset="-78"/>
              </a:rPr>
              <a:t> Continuing effort to obtain all Email Accounts to save postage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6705600" cy="609600"/>
          </a:xfrm>
          <a:prstGeom prst="rect">
            <a:avLst/>
          </a:prstGeom>
        </p:spPr>
        <p:txBody>
          <a:bodyPr/>
          <a:lstStyle/>
          <a:p>
            <a:pPr algn="l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2012 Activities and Accomplishments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/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6400800" cy="1020762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2012 Wild land Fuel </a:t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</a:b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Mitigation Program</a:t>
            </a:r>
            <a:r>
              <a:rPr lang="en-US" sz="2400" b="1" dirty="0" smtClean="0"/>
              <a:t>	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905000"/>
            <a:ext cx="8534400" cy="4724400"/>
          </a:xfrm>
          <a:prstGeom prst="rect">
            <a:avLst/>
          </a:prstGeo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2012 Wild land Fuel Mitigation activities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2012 was MOHA’s fifth year of participation in program 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Free chipping service provided September 2012</a:t>
            </a:r>
          </a:p>
          <a:p>
            <a:pPr lvl="3" eaLnBrk="1" hangingPunct="1">
              <a:buFont typeface="Wingdings" pitchFamily="2" charset="2"/>
              <a:buChar char="Ø"/>
              <a:defRPr/>
            </a:pPr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Good Turnout Reported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Continued Participation Reduces Wild Fire Hazard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Push to Increase Homeowner Participation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Increased Communication with Colorado Springs Fire Department</a:t>
            </a:r>
          </a:p>
          <a:p>
            <a:pPr lvl="2" eaLnBrk="1" hangingPunct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Wild land Fuel Program Coordinator – Andrew Notbohm, </a:t>
            </a:r>
            <a:r>
              <a:rPr lang="en-US" sz="2000" b="1" dirty="0" smtClean="0">
                <a:solidFill>
                  <a:schemeClr val="accent1">
                    <a:lumMod val="90000"/>
                  </a:schemeClr>
                </a:solidFill>
                <a:latin typeface="Andalus" pitchFamily="2" charset="-78"/>
                <a:cs typeface="Andalus" pitchFamily="2" charset="-78"/>
                <a:hlinkClick r:id="rId3"/>
              </a:rPr>
              <a:t>ANotbohm@springsgov.com</a:t>
            </a:r>
            <a:r>
              <a:rPr lang="en-US" sz="2000" b="1" dirty="0" smtClean="0">
                <a:solidFill>
                  <a:schemeClr val="accent1">
                    <a:lumMod val="90000"/>
                  </a:schemeClr>
                </a:solidFill>
                <a:latin typeface="Andalus" pitchFamily="2" charset="-78"/>
                <a:cs typeface="Andalus" pitchFamily="2" charset="-78"/>
              </a:rPr>
              <a:t>,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719-385-7342  </a:t>
            </a:r>
          </a:p>
          <a:p>
            <a:pPr lvl="2" eaLnBrk="1" hangingPunct="1">
              <a:buFontTx/>
              <a:buNone/>
              <a:defRPr/>
            </a:pPr>
            <a:r>
              <a:rPr lang="en-US" sz="1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5715000" cy="563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2012 Financial Report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951038"/>
            <a:ext cx="8229600" cy="4525962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Annual HOA membership dues </a:t>
            </a:r>
            <a:endParaRPr lang="en-US" sz="2800" b="1" dirty="0" smtClean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  <a:p>
            <a:pPr lvl="1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$325 </a:t>
            </a:r>
            <a:endParaRPr lang="en-US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$27,350 in dues Received for 2012</a:t>
            </a:r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Andalus" pitchFamily="2" charset="-78"/>
              <a:cs typeface="Andalus" pitchFamily="2" charset="-78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Significantly reduced number of Late Payments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Individuals with Financial Hardship encouraged to contact Mr. Dave Parks 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04800" y="1676400"/>
            <a:ext cx="8686800" cy="5105400"/>
          </a:xfrm>
          <a:prstGeom prst="round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457200"/>
            <a:ext cx="6324600" cy="5334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2012 Finance Summary YTD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98638"/>
            <a:ext cx="8229600" cy="4525962"/>
          </a:xfrm>
          <a:prstGeom prst="rect">
            <a:avLst/>
          </a:prstGeo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sz="1600" b="1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MOHA Finance summary 2012</a:t>
            </a:r>
            <a:endParaRPr lang="en-US" sz="2000" b="1" dirty="0" smtClean="0">
              <a:solidFill>
                <a:srgbClr val="FF0000"/>
              </a:solidFill>
              <a:latin typeface="Andalus" pitchFamily="2" charset="-78"/>
              <a:cs typeface="Andalus" pitchFamily="2" charset="-78"/>
            </a:endParaRP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	Checking Beginning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B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alance		$ 14531.44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	Savings Beginning Balance		$ 6967.15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	HOA dues				$ 27350.00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	Miscellaneous Income		$   350.00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	Expense				$(21834.74)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	</a:t>
            </a:r>
            <a:r>
              <a:rPr lang="en-US" sz="2400" b="1" u="sng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Balance				$ 20396.70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Checking				$ 20396.70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Andalus" pitchFamily="2" charset="-78"/>
                <a:cs typeface="Andalus" pitchFamily="2" charset="-78"/>
              </a:rPr>
              <a:t>		Savings				$  6986.65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9932</TotalTime>
  <Words>558</Words>
  <Application>Microsoft Office PowerPoint</Application>
  <PresentationFormat>On-screen Show (4:3)</PresentationFormat>
  <Paragraphs>146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MOHA Annual Meeting Mountain Oaks Homeowners Association December 11, 2012 </vt:lpstr>
      <vt:lpstr>OUR HOMES, OUR COMMUNITY, OUR SHARED RESPONSIBILITY!</vt:lpstr>
      <vt:lpstr>2012 Board of Directors</vt:lpstr>
      <vt:lpstr>2012 MOHA Annual Meeting Agenda  </vt:lpstr>
      <vt:lpstr>Slide 5</vt:lpstr>
      <vt:lpstr>2012 Activities and Accomplishments </vt:lpstr>
      <vt:lpstr>2012 Wild land Fuel  Mitigation Program </vt:lpstr>
      <vt:lpstr>2012 Financial Report</vt:lpstr>
      <vt:lpstr>2012 Finance Summary YTD</vt:lpstr>
      <vt:lpstr>MOHA 2012 Budget </vt:lpstr>
      <vt:lpstr>2013 Proposed Budget (if n o dues increase)</vt:lpstr>
      <vt:lpstr>Water and Landscaping 2012</vt:lpstr>
      <vt:lpstr>Maintenance and Architectural Control  </vt:lpstr>
      <vt:lpstr>MOHA 2013 Board of Directors Nominations </vt:lpstr>
      <vt:lpstr>Slide 15</vt:lpstr>
      <vt:lpstr>Slide 16</vt:lpstr>
    </vt:vector>
  </TitlesOfParts>
  <Company>Aeroflex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Publicity Update</dc:title>
  <dc:creator>Farris</dc:creator>
  <cp:lastModifiedBy>Bev</cp:lastModifiedBy>
  <cp:revision>148</cp:revision>
  <cp:lastPrinted>2011-12-01T01:22:43Z</cp:lastPrinted>
  <dcterms:created xsi:type="dcterms:W3CDTF">2004-04-14T17:30:21Z</dcterms:created>
  <dcterms:modified xsi:type="dcterms:W3CDTF">2012-12-13T06:17:33Z</dcterms:modified>
</cp:coreProperties>
</file>